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10691813" cy="7559675"/>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0" d="100"/>
          <a:sy n="100" d="100"/>
        </p:scale>
        <p:origin x="140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en-US"/>
              <a:t>Click to edit Master title style</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2878BA3-6177-4E05-BCB8-CDD33331B8E1}" type="datetimeFigureOut">
              <a:rPr lang="en-GB" smtClean="0"/>
              <a:t>21/05/2024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AE5208-FFAD-4594-ABCC-E7CD52B78C87}" type="slidenum">
              <a:rPr lang="en-GB" smtClean="0"/>
              <a:t>‹#›</a:t>
            </a:fld>
            <a:endParaRPr lang="en-GB"/>
          </a:p>
        </p:txBody>
      </p:sp>
    </p:spTree>
    <p:extLst>
      <p:ext uri="{BB962C8B-B14F-4D97-AF65-F5344CB8AC3E}">
        <p14:creationId xmlns:p14="http://schemas.microsoft.com/office/powerpoint/2010/main" val="315379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878BA3-6177-4E05-BCB8-CDD33331B8E1}" type="datetimeFigureOut">
              <a:rPr lang="en-GB" smtClean="0"/>
              <a:t>21/05/2024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AE5208-FFAD-4594-ABCC-E7CD52B78C87}" type="slidenum">
              <a:rPr lang="en-GB" smtClean="0"/>
              <a:t>‹#›</a:t>
            </a:fld>
            <a:endParaRPr lang="en-GB"/>
          </a:p>
        </p:txBody>
      </p:sp>
    </p:spTree>
    <p:extLst>
      <p:ext uri="{BB962C8B-B14F-4D97-AF65-F5344CB8AC3E}">
        <p14:creationId xmlns:p14="http://schemas.microsoft.com/office/powerpoint/2010/main" val="1342622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878BA3-6177-4E05-BCB8-CDD33331B8E1}" type="datetimeFigureOut">
              <a:rPr lang="en-GB" smtClean="0"/>
              <a:t>21/05/2024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AE5208-FFAD-4594-ABCC-E7CD52B78C87}" type="slidenum">
              <a:rPr lang="en-GB" smtClean="0"/>
              <a:t>‹#›</a:t>
            </a:fld>
            <a:endParaRPr lang="en-GB"/>
          </a:p>
        </p:txBody>
      </p:sp>
    </p:spTree>
    <p:extLst>
      <p:ext uri="{BB962C8B-B14F-4D97-AF65-F5344CB8AC3E}">
        <p14:creationId xmlns:p14="http://schemas.microsoft.com/office/powerpoint/2010/main" val="103846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878BA3-6177-4E05-BCB8-CDD33331B8E1}" type="datetimeFigureOut">
              <a:rPr lang="en-GB" smtClean="0"/>
              <a:t>21/05/2024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AE5208-FFAD-4594-ABCC-E7CD52B78C87}" type="slidenum">
              <a:rPr lang="en-GB" smtClean="0"/>
              <a:t>‹#›</a:t>
            </a:fld>
            <a:endParaRPr lang="en-GB"/>
          </a:p>
        </p:txBody>
      </p:sp>
    </p:spTree>
    <p:extLst>
      <p:ext uri="{BB962C8B-B14F-4D97-AF65-F5344CB8AC3E}">
        <p14:creationId xmlns:p14="http://schemas.microsoft.com/office/powerpoint/2010/main" val="2926125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en-US"/>
              <a:t>Click to edit Master title style</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878BA3-6177-4E05-BCB8-CDD33331B8E1}" type="datetimeFigureOut">
              <a:rPr lang="en-GB" smtClean="0"/>
              <a:t>21/05/2024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AE5208-FFAD-4594-ABCC-E7CD52B78C87}" type="slidenum">
              <a:rPr lang="en-GB" smtClean="0"/>
              <a:t>‹#›</a:t>
            </a:fld>
            <a:endParaRPr lang="en-GB"/>
          </a:p>
        </p:txBody>
      </p:sp>
    </p:spTree>
    <p:extLst>
      <p:ext uri="{BB962C8B-B14F-4D97-AF65-F5344CB8AC3E}">
        <p14:creationId xmlns:p14="http://schemas.microsoft.com/office/powerpoint/2010/main" val="214038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2878BA3-6177-4E05-BCB8-CDD33331B8E1}" type="datetimeFigureOut">
              <a:rPr lang="en-GB" smtClean="0"/>
              <a:t>21/05/2024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AE5208-FFAD-4594-ABCC-E7CD52B78C87}" type="slidenum">
              <a:rPr lang="en-GB" smtClean="0"/>
              <a:t>‹#›</a:t>
            </a:fld>
            <a:endParaRPr lang="en-GB"/>
          </a:p>
        </p:txBody>
      </p:sp>
    </p:spTree>
    <p:extLst>
      <p:ext uri="{BB962C8B-B14F-4D97-AF65-F5344CB8AC3E}">
        <p14:creationId xmlns:p14="http://schemas.microsoft.com/office/powerpoint/2010/main" val="2348814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US"/>
              <a:t>Click to edit Master text styles</a:t>
            </a:r>
          </a:p>
        </p:txBody>
      </p:sp>
      <p:sp>
        <p:nvSpPr>
          <p:cNvPr id="4" name="Content Placeholder 3"/>
          <p:cNvSpPr>
            <a:spLocks noGrp="1"/>
          </p:cNvSpPr>
          <p:nvPr>
            <p:ph sz="half" idx="2"/>
          </p:nvPr>
        </p:nvSpPr>
        <p:spPr>
          <a:xfrm>
            <a:off x="736456" y="2761381"/>
            <a:ext cx="4523137" cy="4061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US"/>
              <a:t>Click to edit Master text styles</a:t>
            </a:r>
          </a:p>
        </p:txBody>
      </p:sp>
      <p:sp>
        <p:nvSpPr>
          <p:cNvPr id="6" name="Content Placeholder 5"/>
          <p:cNvSpPr>
            <a:spLocks noGrp="1"/>
          </p:cNvSpPr>
          <p:nvPr>
            <p:ph sz="quarter" idx="4"/>
          </p:nvPr>
        </p:nvSpPr>
        <p:spPr>
          <a:xfrm>
            <a:off x="5412731" y="2761381"/>
            <a:ext cx="4545413" cy="4061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2878BA3-6177-4E05-BCB8-CDD33331B8E1}" type="datetimeFigureOut">
              <a:rPr lang="en-GB" smtClean="0"/>
              <a:t>21/05/2024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1AE5208-FFAD-4594-ABCC-E7CD52B78C87}" type="slidenum">
              <a:rPr lang="en-GB" smtClean="0"/>
              <a:t>‹#›</a:t>
            </a:fld>
            <a:endParaRPr lang="en-GB"/>
          </a:p>
        </p:txBody>
      </p:sp>
    </p:spTree>
    <p:extLst>
      <p:ext uri="{BB962C8B-B14F-4D97-AF65-F5344CB8AC3E}">
        <p14:creationId xmlns:p14="http://schemas.microsoft.com/office/powerpoint/2010/main" val="465269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2878BA3-6177-4E05-BCB8-CDD33331B8E1}" type="datetimeFigureOut">
              <a:rPr lang="en-GB" smtClean="0"/>
              <a:t>21/05/2024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1AE5208-FFAD-4594-ABCC-E7CD52B78C87}" type="slidenum">
              <a:rPr lang="en-GB" smtClean="0"/>
              <a:t>‹#›</a:t>
            </a:fld>
            <a:endParaRPr lang="en-GB"/>
          </a:p>
        </p:txBody>
      </p:sp>
    </p:spTree>
    <p:extLst>
      <p:ext uri="{BB962C8B-B14F-4D97-AF65-F5344CB8AC3E}">
        <p14:creationId xmlns:p14="http://schemas.microsoft.com/office/powerpoint/2010/main" val="3329214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878BA3-6177-4E05-BCB8-CDD33331B8E1}" type="datetimeFigureOut">
              <a:rPr lang="en-GB" smtClean="0"/>
              <a:t>21/05/2024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1AE5208-FFAD-4594-ABCC-E7CD52B78C87}" type="slidenum">
              <a:rPr lang="en-GB" smtClean="0"/>
              <a:t>‹#›</a:t>
            </a:fld>
            <a:endParaRPr lang="en-GB"/>
          </a:p>
        </p:txBody>
      </p:sp>
    </p:spTree>
    <p:extLst>
      <p:ext uri="{BB962C8B-B14F-4D97-AF65-F5344CB8AC3E}">
        <p14:creationId xmlns:p14="http://schemas.microsoft.com/office/powerpoint/2010/main" val="821807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US"/>
              <a:t>Click to edit Master title style</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US"/>
              <a:t>Click to edit Master text styles</a:t>
            </a:r>
          </a:p>
        </p:txBody>
      </p:sp>
      <p:sp>
        <p:nvSpPr>
          <p:cNvPr id="5" name="Date Placeholder 4"/>
          <p:cNvSpPr>
            <a:spLocks noGrp="1"/>
          </p:cNvSpPr>
          <p:nvPr>
            <p:ph type="dt" sz="half" idx="10"/>
          </p:nvPr>
        </p:nvSpPr>
        <p:spPr/>
        <p:txBody>
          <a:bodyPr/>
          <a:lstStyle/>
          <a:p>
            <a:fld id="{B2878BA3-6177-4E05-BCB8-CDD33331B8E1}" type="datetimeFigureOut">
              <a:rPr lang="en-GB" smtClean="0"/>
              <a:t>21/05/2024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AE5208-FFAD-4594-ABCC-E7CD52B78C87}" type="slidenum">
              <a:rPr lang="en-GB" smtClean="0"/>
              <a:t>‹#›</a:t>
            </a:fld>
            <a:endParaRPr lang="en-GB"/>
          </a:p>
        </p:txBody>
      </p:sp>
    </p:spTree>
    <p:extLst>
      <p:ext uri="{BB962C8B-B14F-4D97-AF65-F5344CB8AC3E}">
        <p14:creationId xmlns:p14="http://schemas.microsoft.com/office/powerpoint/2010/main" val="247448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en-US"/>
              <a:t>Click icon to add picture</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US"/>
              <a:t>Click to edit Master text styles</a:t>
            </a:r>
          </a:p>
        </p:txBody>
      </p:sp>
      <p:sp>
        <p:nvSpPr>
          <p:cNvPr id="5" name="Date Placeholder 4"/>
          <p:cNvSpPr>
            <a:spLocks noGrp="1"/>
          </p:cNvSpPr>
          <p:nvPr>
            <p:ph type="dt" sz="half" idx="10"/>
          </p:nvPr>
        </p:nvSpPr>
        <p:spPr/>
        <p:txBody>
          <a:bodyPr/>
          <a:lstStyle/>
          <a:p>
            <a:fld id="{B2878BA3-6177-4E05-BCB8-CDD33331B8E1}" type="datetimeFigureOut">
              <a:rPr lang="en-GB" smtClean="0"/>
              <a:t>21/05/2024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AE5208-FFAD-4594-ABCC-E7CD52B78C87}" type="slidenum">
              <a:rPr lang="en-GB" smtClean="0"/>
              <a:t>‹#›</a:t>
            </a:fld>
            <a:endParaRPr lang="en-GB"/>
          </a:p>
        </p:txBody>
      </p:sp>
    </p:spTree>
    <p:extLst>
      <p:ext uri="{BB962C8B-B14F-4D97-AF65-F5344CB8AC3E}">
        <p14:creationId xmlns:p14="http://schemas.microsoft.com/office/powerpoint/2010/main" val="1297224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B2878BA3-6177-4E05-BCB8-CDD33331B8E1}" type="datetimeFigureOut">
              <a:rPr lang="en-GB" smtClean="0"/>
              <a:t>21/05/2024</a:t>
            </a:fld>
            <a:endParaRPr lang="en-GB"/>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91AE5208-FFAD-4594-ABCC-E7CD52B78C87}" type="slidenum">
              <a:rPr lang="en-GB" smtClean="0"/>
              <a:t>‹#›</a:t>
            </a:fld>
            <a:endParaRPr lang="en-GB"/>
          </a:p>
        </p:txBody>
      </p:sp>
    </p:spTree>
    <p:extLst>
      <p:ext uri="{BB962C8B-B14F-4D97-AF65-F5344CB8AC3E}">
        <p14:creationId xmlns:p14="http://schemas.microsoft.com/office/powerpoint/2010/main" val="28474131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www.ymcaawards.co.uk/qualifications/ymca-level-3-diploma-in-personal-training-practitioner-603-2438-7/" TargetMode="External"/><Relationship Id="rId5" Type="http://schemas.openxmlformats.org/officeDocument/2006/relationships/hyperlink" Target="https://www.ymcaawards.co.uk/wp-content/uploads/2023/11/ymca-l3-c-gym-instructing-qs.pdf" TargetMode="External"/><Relationship Id="rId4" Type="http://schemas.openxmlformats.org/officeDocument/2006/relationships/hyperlink" Target="https://www.macronstorenw.co.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Graphical user interface, website&#10;&#10;Description automatically generated">
            <a:extLst>
              <a:ext uri="{FF2B5EF4-FFF2-40B4-BE49-F238E27FC236}">
                <a16:creationId xmlns:a16="http://schemas.microsoft.com/office/drawing/2014/main" id="{3C82633D-87A4-4BFD-8865-759084411596}"/>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420" y="0"/>
            <a:ext cx="10688972" cy="7559675"/>
          </a:xfrm>
          <a:prstGeom prst="rect">
            <a:avLst/>
          </a:prstGeom>
        </p:spPr>
      </p:pic>
      <p:sp>
        <p:nvSpPr>
          <p:cNvPr id="3" name="Content Placeholder 2">
            <a:extLst>
              <a:ext uri="{FF2B5EF4-FFF2-40B4-BE49-F238E27FC236}">
                <a16:creationId xmlns:a16="http://schemas.microsoft.com/office/drawing/2014/main" id="{CC031B10-0DAE-41D0-981A-F280CFD8BDD1}"/>
              </a:ext>
            </a:extLst>
          </p:cNvPr>
          <p:cNvSpPr txBox="1">
            <a:spLocks/>
          </p:cNvSpPr>
          <p:nvPr/>
        </p:nvSpPr>
        <p:spPr>
          <a:xfrm>
            <a:off x="1966826" y="299150"/>
            <a:ext cx="6778625" cy="1428736"/>
          </a:xfrm>
          <a:prstGeom prst="rect">
            <a:avLst/>
          </a:prstGeom>
        </p:spPr>
        <p:txBody>
          <a:bodyPr vert="horz" lIns="91440" tIns="45720" rIns="91440" bIns="45720" rtlCol="0">
            <a:normAutofit/>
          </a:bodyPr>
          <a:lstStyle>
            <a:lvl1pPr marL="0" indent="0" algn="ctr" defTabSz="1007943" rtl="0" eaLnBrk="1" latinLnBrk="0" hangingPunct="1">
              <a:lnSpc>
                <a:spcPct val="90000"/>
              </a:lnSpc>
              <a:spcBef>
                <a:spcPts val="1102"/>
              </a:spcBef>
              <a:buFont typeface="Arial" panose="020B0604020202020204" pitchFamily="34" charset="0"/>
              <a:buNone/>
              <a:defRPr sz="2646" kern="1200">
                <a:solidFill>
                  <a:schemeClr val="tx1"/>
                </a:solidFill>
                <a:latin typeface="+mn-lt"/>
                <a:ea typeface="+mn-ea"/>
                <a:cs typeface="+mn-cs"/>
              </a:defRPr>
            </a:lvl1pPr>
            <a:lvl2pPr marL="503972" indent="0" algn="ctr" defTabSz="1007943" rtl="0" eaLnBrk="1" latinLnBrk="0" hangingPunct="1">
              <a:lnSpc>
                <a:spcPct val="90000"/>
              </a:lnSpc>
              <a:spcBef>
                <a:spcPts val="551"/>
              </a:spcBef>
              <a:buFont typeface="Arial" panose="020B0604020202020204" pitchFamily="34" charset="0"/>
              <a:buNone/>
              <a:defRPr sz="2205" kern="1200">
                <a:solidFill>
                  <a:schemeClr val="tx1"/>
                </a:solidFill>
                <a:latin typeface="+mn-lt"/>
                <a:ea typeface="+mn-ea"/>
                <a:cs typeface="+mn-cs"/>
              </a:defRPr>
            </a:lvl2pPr>
            <a:lvl3pPr marL="1007943" indent="0" algn="ctr" defTabSz="1007943" rtl="0" eaLnBrk="1" latinLnBrk="0" hangingPunct="1">
              <a:lnSpc>
                <a:spcPct val="90000"/>
              </a:lnSpc>
              <a:spcBef>
                <a:spcPts val="551"/>
              </a:spcBef>
              <a:buFont typeface="Arial" panose="020B0604020202020204" pitchFamily="34" charset="0"/>
              <a:buNone/>
              <a:defRPr sz="1984" kern="1200">
                <a:solidFill>
                  <a:schemeClr val="tx1"/>
                </a:solidFill>
                <a:latin typeface="+mn-lt"/>
                <a:ea typeface="+mn-ea"/>
                <a:cs typeface="+mn-cs"/>
              </a:defRPr>
            </a:lvl3pPr>
            <a:lvl4pPr marL="1511915"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4pPr>
            <a:lvl5pPr marL="2015886"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5pPr>
            <a:lvl6pPr marL="2519858"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6pPr>
            <a:lvl7pPr marL="3023829"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7pPr>
            <a:lvl8pPr marL="3527801"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8pPr>
            <a:lvl9pPr marL="4031772"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9pPr>
          </a:lstStyle>
          <a:p>
            <a:pPr>
              <a:buFontTx/>
              <a:buNone/>
            </a:pPr>
            <a:r>
              <a:rPr lang="en-GB" sz="3200" dirty="0">
                <a:solidFill>
                  <a:schemeClr val="bg1"/>
                </a:solidFill>
              </a:rPr>
              <a:t>YMCA Level 3 Diploma (Practitioner) Personal Training </a:t>
            </a:r>
            <a:endParaRPr lang="en-GB" sz="4400" dirty="0">
              <a:solidFill>
                <a:schemeClr val="bg1"/>
              </a:solidFill>
            </a:endParaRPr>
          </a:p>
        </p:txBody>
      </p:sp>
      <p:pic>
        <p:nvPicPr>
          <p:cNvPr id="4" name="Picture 2" descr="A-Level-Biology-at-Cronton-Sixth-Form-College-Widnes-Runcorn">
            <a:extLst>
              <a:ext uri="{FF2B5EF4-FFF2-40B4-BE49-F238E27FC236}">
                <a16:creationId xmlns:a16="http://schemas.microsoft.com/office/drawing/2014/main" id="{90AB1D21-CB28-4F04-AD9C-3D3BD5D3033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6017"/>
          <a:stretch/>
        </p:blipFill>
        <p:spPr bwMode="auto">
          <a:xfrm>
            <a:off x="3629810" y="1385513"/>
            <a:ext cx="3432192" cy="2150451"/>
          </a:xfrm>
          <a:prstGeom prst="rect">
            <a:avLst/>
          </a:prstGeom>
          <a:noFill/>
          <a:ln w="28575">
            <a:solidFill>
              <a:schemeClr val="tx1"/>
            </a:solidFill>
          </a:ln>
          <a:extLst>
            <a:ext uri="{909E8E84-426E-40DD-AFC4-6F175D3DCCD1}">
              <a14:hiddenFill xmlns:a14="http://schemas.microsoft.com/office/drawing/2010/main">
                <a:solidFill>
                  <a:srgbClr val="FFFFFF"/>
                </a:solidFill>
              </a14:hiddenFill>
            </a:ext>
          </a:extLst>
        </p:spPr>
      </p:pic>
      <p:sp>
        <p:nvSpPr>
          <p:cNvPr id="5" name="Text Box 12">
            <a:extLst>
              <a:ext uri="{FF2B5EF4-FFF2-40B4-BE49-F238E27FC236}">
                <a16:creationId xmlns:a16="http://schemas.microsoft.com/office/drawing/2014/main" id="{3E4AAD41-7106-4FFD-AB17-57248520C026}"/>
              </a:ext>
            </a:extLst>
          </p:cNvPr>
          <p:cNvSpPr txBox="1">
            <a:spLocks noChangeArrowheads="1"/>
          </p:cNvSpPr>
          <p:nvPr/>
        </p:nvSpPr>
        <p:spPr bwMode="auto">
          <a:xfrm>
            <a:off x="177137" y="1400449"/>
            <a:ext cx="3281323" cy="1504675"/>
          </a:xfrm>
          <a:prstGeom prst="rect">
            <a:avLst/>
          </a:prstGeom>
          <a:solidFill>
            <a:srgbClr val="FFFFFF"/>
          </a:solidFill>
          <a:ln w="28575">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en-GB" sz="1100" b="1" dirty="0">
                <a:effectLst/>
                <a:latin typeface="Tahoma" panose="020B0604030504040204" pitchFamily="34" charset="0"/>
                <a:ea typeface="Times New Roman" panose="02020603050405020304" pitchFamily="18" charset="0"/>
                <a:cs typeface="Times New Roman" panose="02020603050405020304" pitchFamily="18" charset="0"/>
              </a:rPr>
              <a:t>What will happen in my first week?</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en-GB" sz="1100" b="0" i="0" dirty="0">
                <a:solidFill>
                  <a:srgbClr val="000000"/>
                </a:solidFill>
                <a:effectLst/>
                <a:latin typeface="Times New Roman" panose="02020603050405020304" pitchFamily="18" charset="0"/>
              </a:rPr>
              <a:t>You will meet the rest of the group that you will be studying with over your year at college. The first week will be a very practical based week, in terms of starting studying for the qualification and taking part in training activities (gym b</a:t>
            </a:r>
            <a:r>
              <a:rPr lang="en-GB" sz="1100" dirty="0">
                <a:solidFill>
                  <a:srgbClr val="000000"/>
                </a:solidFill>
                <a:latin typeface="Times New Roman" panose="02020603050405020304" pitchFamily="18" charset="0"/>
              </a:rPr>
              <a:t>ased and sports hall/functional training zone </a:t>
            </a:r>
            <a:r>
              <a:rPr lang="en-GB" sz="1100" b="0" i="0" dirty="0">
                <a:solidFill>
                  <a:srgbClr val="000000"/>
                </a:solidFill>
                <a:effectLst/>
                <a:latin typeface="Times New Roman" panose="02020603050405020304" pitchFamily="18" charset="0"/>
              </a:rPr>
              <a:t>circuit training).</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Text Box 12">
            <a:extLst>
              <a:ext uri="{FF2B5EF4-FFF2-40B4-BE49-F238E27FC236}">
                <a16:creationId xmlns:a16="http://schemas.microsoft.com/office/drawing/2014/main" id="{684FDF16-7550-4DA8-AA4B-9AE11252FD9C}"/>
              </a:ext>
            </a:extLst>
          </p:cNvPr>
          <p:cNvSpPr txBox="1">
            <a:spLocks noChangeArrowheads="1"/>
          </p:cNvSpPr>
          <p:nvPr/>
        </p:nvSpPr>
        <p:spPr bwMode="auto">
          <a:xfrm>
            <a:off x="197601" y="3281548"/>
            <a:ext cx="3281323" cy="1504674"/>
          </a:xfrm>
          <a:prstGeom prst="rect">
            <a:avLst/>
          </a:prstGeom>
          <a:solidFill>
            <a:srgbClr val="FFFFFF"/>
          </a:solidFill>
          <a:ln w="28575">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en-GB" sz="1100" b="1" dirty="0">
                <a:effectLst/>
                <a:latin typeface="Tahoma" panose="020B0604030504040204" pitchFamily="34" charset="0"/>
                <a:ea typeface="Times New Roman" panose="02020603050405020304" pitchFamily="18" charset="0"/>
                <a:cs typeface="Times New Roman" panose="02020603050405020304" pitchFamily="18" charset="0"/>
              </a:rPr>
              <a:t>Do I need to buy any equipment or kit?</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en-GB" sz="1100" dirty="0"/>
              <a:t>You will need practical kit for every day you are in college; a college bundle of kit is available from Macron: </a:t>
            </a:r>
            <a:r>
              <a:rPr lang="en-GB" sz="1100" dirty="0">
                <a:hlinkClick r:id="rId4"/>
              </a:rPr>
              <a:t>https://www.macronstorenw.co.uk</a:t>
            </a:r>
            <a:r>
              <a:rPr lang="en-GB" sz="1100" dirty="0"/>
              <a:t>. You will need an A4 pad, plenty of pens, a level arch file and a memory stick to store your work.</a:t>
            </a:r>
            <a:endParaRPr lang="en-GB" sz="1100" b="1" dirty="0">
              <a:effectLst/>
              <a:latin typeface="Arial" panose="020B0604020202020204" pitchFamily="34" charset="0"/>
              <a:ea typeface="Times New Roman" panose="02020603050405020304" pitchFamily="18" charset="0"/>
              <a:cs typeface="Times New Roman" panose="02020603050405020304" pitchFamily="18" charset="0"/>
            </a:endParaRPr>
          </a:p>
          <a:p>
            <a:pPr algn="ctr">
              <a:lnSpc>
                <a:spcPct val="115000"/>
              </a:lnSpc>
              <a:spcAft>
                <a:spcPts val="1000"/>
              </a:spcAft>
            </a:pPr>
            <a:endParaRPr lang="en-GB" sz="1300" b="1"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8" name="Text Box 12">
            <a:extLst>
              <a:ext uri="{FF2B5EF4-FFF2-40B4-BE49-F238E27FC236}">
                <a16:creationId xmlns:a16="http://schemas.microsoft.com/office/drawing/2014/main" id="{2EA019C9-0BEA-41EA-B4E3-E1CABF377594}"/>
              </a:ext>
            </a:extLst>
          </p:cNvPr>
          <p:cNvSpPr txBox="1">
            <a:spLocks noChangeArrowheads="1"/>
          </p:cNvSpPr>
          <p:nvPr/>
        </p:nvSpPr>
        <p:spPr bwMode="auto">
          <a:xfrm>
            <a:off x="3629810" y="3709518"/>
            <a:ext cx="3432192" cy="807696"/>
          </a:xfrm>
          <a:prstGeom prst="rect">
            <a:avLst/>
          </a:prstGeom>
          <a:solidFill>
            <a:srgbClr val="FFFFFF"/>
          </a:solidFill>
          <a:ln w="28575">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en-GB" sz="1100" b="1" dirty="0">
                <a:effectLst/>
                <a:latin typeface="Tahoma" panose="020B0604030504040204" pitchFamily="34" charset="0"/>
                <a:ea typeface="Times New Roman" panose="02020603050405020304" pitchFamily="18" charset="0"/>
                <a:cs typeface="Times New Roman" panose="02020603050405020304" pitchFamily="18" charset="0"/>
              </a:rPr>
              <a:t>Who will teach me?</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1000"/>
              </a:spcAft>
            </a:pPr>
            <a:r>
              <a:rPr lang="en-GB" sz="1100" dirty="0">
                <a:latin typeface="Tahoma" panose="020B0604030504040204" pitchFamily="34" charset="0"/>
                <a:ea typeface="Times New Roman" panose="02020603050405020304" pitchFamily="18" charset="0"/>
                <a:cs typeface="Times New Roman" panose="02020603050405020304" pitchFamily="18" charset="0"/>
              </a:rPr>
              <a:t>Kat Buckley</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9" name="Text Box 12">
            <a:extLst>
              <a:ext uri="{FF2B5EF4-FFF2-40B4-BE49-F238E27FC236}">
                <a16:creationId xmlns:a16="http://schemas.microsoft.com/office/drawing/2014/main" id="{15A2E862-44B4-43E6-A0D6-2B8757A984D5}"/>
              </a:ext>
            </a:extLst>
          </p:cNvPr>
          <p:cNvSpPr txBox="1">
            <a:spLocks noChangeArrowheads="1"/>
          </p:cNvSpPr>
          <p:nvPr/>
        </p:nvSpPr>
        <p:spPr bwMode="auto">
          <a:xfrm>
            <a:off x="7233353" y="1359925"/>
            <a:ext cx="3281324" cy="1545199"/>
          </a:xfrm>
          <a:prstGeom prst="rect">
            <a:avLst/>
          </a:prstGeom>
          <a:solidFill>
            <a:srgbClr val="FFFFFF"/>
          </a:solidFill>
          <a:ln w="28575">
            <a:solidFill>
              <a:srgbClr val="000000"/>
            </a:solidFill>
            <a:miter lim="800000"/>
            <a:headEnd/>
            <a:tailEnd/>
          </a:ln>
        </p:spPr>
        <p:txBody>
          <a:bodyPr rot="0" vert="horz" wrap="square" lIns="91440" tIns="45720" rIns="91440" bIns="45720" anchor="t" anchorCtr="0" upright="1">
            <a:noAutofit/>
          </a:bodyPr>
          <a:lstStyle/>
          <a:p>
            <a:pPr algn="just">
              <a:lnSpc>
                <a:spcPct val="115000"/>
              </a:lnSpc>
              <a:spcAft>
                <a:spcPts val="1000"/>
              </a:spcAft>
            </a:pPr>
            <a:r>
              <a:rPr lang="en-GB" sz="1100" b="1" dirty="0">
                <a:effectLst/>
                <a:latin typeface="Tahoma" panose="020B0604030504040204" pitchFamily="34" charset="0"/>
                <a:ea typeface="Times New Roman" panose="02020603050405020304" pitchFamily="18" charset="0"/>
                <a:cs typeface="Times New Roman" panose="02020603050405020304" pitchFamily="18" charset="0"/>
              </a:rPr>
              <a:t>What can I look forward to in my first year?</a:t>
            </a:r>
            <a:r>
              <a:rPr lang="en-GB" sz="1100" dirty="0"/>
              <a:t> The course is an intense one-year course. In the first half of the academic year the Level 2 Fitness Instructor will be studied and achieved. The second half of the year builds on the skills and knowledge developed in the first half of the year by focussing on the Level 3 Diploma in Personal Training. </a:t>
            </a:r>
          </a:p>
          <a:p>
            <a:pPr algn="ctr">
              <a:lnSpc>
                <a:spcPct val="115000"/>
              </a:lnSpc>
              <a:spcAft>
                <a:spcPts val="1000"/>
              </a:spcAft>
            </a:pP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0" name="Text Box 12">
            <a:extLst>
              <a:ext uri="{FF2B5EF4-FFF2-40B4-BE49-F238E27FC236}">
                <a16:creationId xmlns:a16="http://schemas.microsoft.com/office/drawing/2014/main" id="{DD2AA63F-F990-4984-B713-8CB95FEBDAA3}"/>
              </a:ext>
            </a:extLst>
          </p:cNvPr>
          <p:cNvSpPr txBox="1">
            <a:spLocks noChangeArrowheads="1"/>
          </p:cNvSpPr>
          <p:nvPr/>
        </p:nvSpPr>
        <p:spPr bwMode="auto">
          <a:xfrm>
            <a:off x="7253817" y="3451512"/>
            <a:ext cx="3260860" cy="1812609"/>
          </a:xfrm>
          <a:prstGeom prst="rect">
            <a:avLst/>
          </a:prstGeom>
          <a:solidFill>
            <a:srgbClr val="FFFFFF"/>
          </a:solidFill>
          <a:ln w="28575">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en-GB" sz="1100" b="1" dirty="0">
                <a:effectLst/>
                <a:latin typeface="Tahoma" panose="020B0604030504040204" pitchFamily="34" charset="0"/>
                <a:ea typeface="Times New Roman" panose="02020603050405020304" pitchFamily="18" charset="0"/>
                <a:cs typeface="Times New Roman" panose="02020603050405020304" pitchFamily="18" charset="0"/>
              </a:rPr>
              <a:t>What will I study in my first term?</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en-GB" sz="1100" dirty="0"/>
              <a:t>Theory and Practical Based Subjects at Level 2: • Anatomy and physiology for exercise and fitness instructors • Providing a positive customer experience in the exercise environment • Lifestyle management and health awareness • Gym-based programme planning and preparation • Gym-based programme delivery and professional instruction</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1" name="Text Box 12">
            <a:extLst>
              <a:ext uri="{FF2B5EF4-FFF2-40B4-BE49-F238E27FC236}">
                <a16:creationId xmlns:a16="http://schemas.microsoft.com/office/drawing/2014/main" id="{40F9BBA7-86F1-413C-8F41-048540C4567E}"/>
              </a:ext>
            </a:extLst>
          </p:cNvPr>
          <p:cNvSpPr txBox="1">
            <a:spLocks noChangeArrowheads="1"/>
          </p:cNvSpPr>
          <p:nvPr/>
        </p:nvSpPr>
        <p:spPr bwMode="auto">
          <a:xfrm>
            <a:off x="199983" y="5324077"/>
            <a:ext cx="10317075" cy="1428735"/>
          </a:xfrm>
          <a:prstGeom prst="rect">
            <a:avLst/>
          </a:prstGeom>
          <a:solidFill>
            <a:srgbClr val="FFFFFF"/>
          </a:solidFill>
          <a:ln w="28575">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en-GB" sz="1100" b="1" dirty="0">
                <a:effectLst/>
                <a:latin typeface="Tahoma" panose="020B0604030504040204" pitchFamily="34" charset="0"/>
                <a:ea typeface="Times New Roman" panose="02020603050405020304" pitchFamily="18" charset="0"/>
                <a:cs typeface="Times New Roman" panose="02020603050405020304" pitchFamily="18" charset="0"/>
              </a:rPr>
              <a:t>Are there any books I need to buy or useful websites I should look at?</a:t>
            </a:r>
          </a:p>
          <a:p>
            <a:pPr algn="just">
              <a:lnSpc>
                <a:spcPct val="115000"/>
              </a:lnSpc>
              <a:spcAft>
                <a:spcPts val="1000"/>
              </a:spcAft>
            </a:pPr>
            <a:r>
              <a:rPr lang="en-GB" sz="1100" dirty="0"/>
              <a:t>There are no specific books you need to buy for this course, course booklets are accessible through our learning resource centre for you, and you can access these through Solar once your course has started, if you would like to have a look at the qualification to get a head start you can visit: </a:t>
            </a:r>
          </a:p>
          <a:p>
            <a:pPr algn="just">
              <a:lnSpc>
                <a:spcPct val="115000"/>
              </a:lnSpc>
              <a:spcAft>
                <a:spcPts val="1000"/>
              </a:spcAft>
            </a:pPr>
            <a:r>
              <a:rPr lang="en-GB" sz="1100">
                <a:hlinkClick r:id="rId5"/>
              </a:rPr>
              <a:t>ymca-l3-c-gym-instructing-qs.pdf (ymcaawards.co.uk)</a:t>
            </a:r>
            <a:endParaRPr lang="en-GB" sz="1100" dirty="0"/>
          </a:p>
          <a:p>
            <a:pPr algn="just">
              <a:lnSpc>
                <a:spcPct val="115000"/>
              </a:lnSpc>
              <a:spcAft>
                <a:spcPts val="1000"/>
              </a:spcAft>
            </a:pPr>
            <a:r>
              <a:rPr lang="en-GB" sz="1100" dirty="0">
                <a:hlinkClick r:id="rId6"/>
              </a:rPr>
              <a:t>YMCA Level 3 Diploma in Personal Training (Practitioner) (603/2438/7) - YMCA Awards</a:t>
            </a:r>
            <a:endParaRPr lang="en-GB" sz="1100" dirty="0"/>
          </a:p>
          <a:p>
            <a:pPr algn="just">
              <a:lnSpc>
                <a:spcPct val="115000"/>
              </a:lnSpc>
              <a:spcAft>
                <a:spcPts val="1000"/>
              </a:spcAft>
            </a:pPr>
            <a:endParaRPr lang="en-GB" sz="1100" dirty="0"/>
          </a:p>
          <a:p>
            <a:pPr algn="just">
              <a:lnSpc>
                <a:spcPct val="115000"/>
              </a:lnSpc>
              <a:spcAft>
                <a:spcPts val="1000"/>
              </a:spcAft>
            </a:pPr>
            <a:endParaRPr lang="en-GB" sz="1100" dirty="0"/>
          </a:p>
          <a:p>
            <a:pPr algn="just">
              <a:lnSpc>
                <a:spcPct val="115000"/>
              </a:lnSpc>
              <a:spcAft>
                <a:spcPts val="1000"/>
              </a:spcAft>
            </a:pPr>
            <a:endParaRPr lang="en-GB" sz="1100" dirty="0"/>
          </a:p>
          <a:p>
            <a:pPr algn="ctr">
              <a:lnSpc>
                <a:spcPct val="115000"/>
              </a:lnSpc>
              <a:spcAft>
                <a:spcPts val="1000"/>
              </a:spcAft>
            </a:pPr>
            <a:endParaRPr lang="en-GB" sz="1100" dirty="0">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1000"/>
              </a:spcAft>
            </a:pPr>
            <a:r>
              <a:rPr lang="en-GB" sz="1100" dirty="0">
                <a:effectLst/>
                <a:latin typeface="Tahoma" panose="020B0604030504040204" pitchFamily="34" charset="0"/>
                <a:ea typeface="Times New Roman" panose="02020603050405020304" pitchFamily="18" charset="0"/>
                <a:cs typeface="Times New Roman" panose="02020603050405020304" pitchFamily="18" charset="0"/>
              </a:rPr>
              <a:t>?</a:t>
            </a:r>
          </a:p>
          <a:p>
            <a:pPr>
              <a:lnSpc>
                <a:spcPct val="115000"/>
              </a:lnSpc>
              <a:spcAft>
                <a:spcPts val="1000"/>
              </a:spcAft>
            </a:pP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718593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EBC3162D33D804888DA7DB284C6A050" ma:contentTypeVersion="35" ma:contentTypeDescription="Create a new document." ma:contentTypeScope="" ma:versionID="d2c72e05ddf86001f6e50b434de00544">
  <xsd:schema xmlns:xsd="http://www.w3.org/2001/XMLSchema" xmlns:xs="http://www.w3.org/2001/XMLSchema" xmlns:p="http://schemas.microsoft.com/office/2006/metadata/properties" xmlns:ns3="0687ad15-f55a-49f7-b085-0e1485237388" xmlns:ns4="db938ac4-e226-400c-b9c2-95be6078bc18" targetNamespace="http://schemas.microsoft.com/office/2006/metadata/properties" ma:root="true" ma:fieldsID="de7b2d06759b43c45e0ab3b6718df97d" ns3:_="" ns4:_="">
    <xsd:import namespace="0687ad15-f55a-49f7-b085-0e1485237388"/>
    <xsd:import namespace="db938ac4-e226-400c-b9c2-95be6078bc18"/>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NotebookType" minOccurs="0"/>
                <xsd:element ref="ns3:FolderType" minOccurs="0"/>
                <xsd:element ref="ns3:CultureName" minOccurs="0"/>
                <xsd:element ref="ns3:AppVersion" minOccurs="0"/>
                <xsd:element ref="ns3:TeamsChannelId" minOccurs="0"/>
                <xsd:element ref="ns3:Owner" minOccurs="0"/>
                <xsd:element ref="ns3:Math_Settings" minOccurs="0"/>
                <xsd:element ref="ns3:DefaultSectionNames" minOccurs="0"/>
                <xsd:element ref="ns3:Templates" minOccurs="0"/>
                <xsd:element ref="ns3:Teachers" minOccurs="0"/>
                <xsd:element ref="ns3:Students" minOccurs="0"/>
                <xsd:element ref="ns3:Student_Groups" minOccurs="0"/>
                <xsd:element ref="ns3:Distribution_Groups" minOccurs="0"/>
                <xsd:element ref="ns3:LMS_Mappings" minOccurs="0"/>
                <xsd:element ref="ns3:Invited_Teachers" minOccurs="0"/>
                <xsd:element ref="ns3:Invited_Students" minOccurs="0"/>
                <xsd:element ref="ns3:Self_Registration_Enabled" minOccurs="0"/>
                <xsd:element ref="ns3:Has_Teacher_Only_SectionGroup" minOccurs="0"/>
                <xsd:element ref="ns3:Is_Collaboration_Space_Locked" minOccurs="0"/>
                <xsd:element ref="ns3:IsNotebookLocked" minOccurs="0"/>
                <xsd:element ref="ns3:Teams_Channel_Section_Locatio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687ad15-f55a-49f7-b085-0e148523738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NotebookType" ma:index="16" nillable="true" ma:displayName="Notebook Type" ma:internalName="NotebookType">
      <xsd:simpleType>
        <xsd:restriction base="dms:Text"/>
      </xsd:simpleType>
    </xsd:element>
    <xsd:element name="FolderType" ma:index="17" nillable="true" ma:displayName="Folder Type" ma:internalName="FolderType">
      <xsd:simpleType>
        <xsd:restriction base="dms:Text"/>
      </xsd:simpleType>
    </xsd:element>
    <xsd:element name="CultureName" ma:index="18" nillable="true" ma:displayName="Culture Name" ma:internalName="CultureName">
      <xsd:simpleType>
        <xsd:restriction base="dms:Text"/>
      </xsd:simpleType>
    </xsd:element>
    <xsd:element name="AppVersion" ma:index="19" nillable="true" ma:displayName="App Version" ma:internalName="AppVersion">
      <xsd:simpleType>
        <xsd:restriction base="dms:Text"/>
      </xsd:simpleType>
    </xsd:element>
    <xsd:element name="TeamsChannelId" ma:index="20" nillable="true" ma:displayName="Teams Channel Id" ma:internalName="TeamsChannelId">
      <xsd:simpleType>
        <xsd:restriction base="dms:Text"/>
      </xsd:simpleType>
    </xsd:element>
    <xsd:element name="Owner" ma:index="21"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2" nillable="true" ma:displayName="Math Settings" ma:internalName="Math_Settings">
      <xsd:simpleType>
        <xsd:restriction base="dms:Text"/>
      </xsd:simpleType>
    </xsd:element>
    <xsd:element name="DefaultSectionNames" ma:index="23" nillable="true" ma:displayName="Default Section Names" ma:internalName="DefaultSectionNames">
      <xsd:simpleType>
        <xsd:restriction base="dms:Note">
          <xsd:maxLength value="255"/>
        </xsd:restriction>
      </xsd:simpleType>
    </xsd:element>
    <xsd:element name="Templates" ma:index="24" nillable="true" ma:displayName="Templates" ma:internalName="Templates">
      <xsd:simpleType>
        <xsd:restriction base="dms:Note">
          <xsd:maxLength value="255"/>
        </xsd:restriction>
      </xsd:simpleType>
    </xsd:element>
    <xsd:element name="Teachers" ma:index="25"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6"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27"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28" nillable="true" ma:displayName="Distribution Groups" ma:internalName="Distribution_Groups">
      <xsd:simpleType>
        <xsd:restriction base="dms:Note">
          <xsd:maxLength value="255"/>
        </xsd:restriction>
      </xsd:simpleType>
    </xsd:element>
    <xsd:element name="LMS_Mappings" ma:index="29" nillable="true" ma:displayName="LMS Mappings" ma:internalName="LMS_Mappings">
      <xsd:simpleType>
        <xsd:restriction base="dms:Note">
          <xsd:maxLength value="255"/>
        </xsd:restriction>
      </xsd:simpleType>
    </xsd:element>
    <xsd:element name="Invited_Teachers" ma:index="30" nillable="true" ma:displayName="Invited Teachers" ma:internalName="Invited_Teachers">
      <xsd:simpleType>
        <xsd:restriction base="dms:Note">
          <xsd:maxLength value="255"/>
        </xsd:restriction>
      </xsd:simpleType>
    </xsd:element>
    <xsd:element name="Invited_Students" ma:index="31" nillable="true" ma:displayName="Invited Students" ma:internalName="Invited_Students">
      <xsd:simpleType>
        <xsd:restriction base="dms:Note">
          <xsd:maxLength value="255"/>
        </xsd:restriction>
      </xsd:simpleType>
    </xsd:element>
    <xsd:element name="Self_Registration_Enabled" ma:index="32" nillable="true" ma:displayName="Self Registration Enabled" ma:internalName="Self_Registration_Enabled">
      <xsd:simpleType>
        <xsd:restriction base="dms:Boolean"/>
      </xsd:simpleType>
    </xsd:element>
    <xsd:element name="Has_Teacher_Only_SectionGroup" ma:index="33" nillable="true" ma:displayName="Has Teacher Only SectionGroup" ma:internalName="Has_Teacher_Only_SectionGroup">
      <xsd:simpleType>
        <xsd:restriction base="dms:Boolean"/>
      </xsd:simpleType>
    </xsd:element>
    <xsd:element name="Is_Collaboration_Space_Locked" ma:index="34" nillable="true" ma:displayName="Is Collaboration Space Locked" ma:internalName="Is_Collaboration_Space_Locked">
      <xsd:simpleType>
        <xsd:restriction base="dms:Boolean"/>
      </xsd:simpleType>
    </xsd:element>
    <xsd:element name="IsNotebookLocked" ma:index="35" nillable="true" ma:displayName="Is Notebook Locked" ma:internalName="IsNotebookLocked">
      <xsd:simpleType>
        <xsd:restriction base="dms:Boolean"/>
      </xsd:simpleType>
    </xsd:element>
    <xsd:element name="Teams_Channel_Section_Location" ma:index="36" nillable="true" ma:displayName="Teams Channel Section Location" ma:internalName="Teams_Channel_Section_Location">
      <xsd:simpleType>
        <xsd:restriction base="dms:Text"/>
      </xsd:simpleType>
    </xsd:element>
    <xsd:element name="MediaServiceAutoTags" ma:index="37" nillable="true" ma:displayName="Tags" ma:internalName="MediaServiceAutoTags" ma:readOnly="true">
      <xsd:simpleType>
        <xsd:restriction base="dms:Text"/>
      </xsd:simpleType>
    </xsd:element>
    <xsd:element name="MediaServiceOCR" ma:index="38" nillable="true" ma:displayName="Extracted Text" ma:internalName="MediaServiceOCR" ma:readOnly="true">
      <xsd:simpleType>
        <xsd:restriction base="dms:Note">
          <xsd:maxLength value="255"/>
        </xsd:restriction>
      </xsd:simpleType>
    </xsd:element>
    <xsd:element name="MediaServiceGenerationTime" ma:index="39" nillable="true" ma:displayName="MediaServiceGenerationTime" ma:hidden="true" ma:internalName="MediaServiceGenerationTime" ma:readOnly="true">
      <xsd:simpleType>
        <xsd:restriction base="dms:Text"/>
      </xsd:simpleType>
    </xsd:element>
    <xsd:element name="MediaServiceEventHashCode" ma:index="40" nillable="true" ma:displayName="MediaServiceEventHashCode" ma:hidden="true" ma:internalName="MediaServiceEventHashCode" ma:readOnly="true">
      <xsd:simpleType>
        <xsd:restriction base="dms:Text"/>
      </xsd:simpleType>
    </xsd:element>
    <xsd:element name="MediaServiceLocation" ma:index="41" nillable="true" ma:displayName="Location" ma:internalName="MediaServiceLocation" ma:readOnly="true">
      <xsd:simpleType>
        <xsd:restriction base="dms:Text"/>
      </xsd:simpleType>
    </xsd:element>
    <xsd:element name="MediaLengthInSeconds" ma:index="4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b938ac4-e226-400c-b9c2-95be6078bc1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ath_Settings xmlns="0687ad15-f55a-49f7-b085-0e1485237388" xsi:nil="true"/>
    <Self_Registration_Enabled xmlns="0687ad15-f55a-49f7-b085-0e1485237388" xsi:nil="true"/>
    <Invited_Teachers xmlns="0687ad15-f55a-49f7-b085-0e1485237388" xsi:nil="true"/>
    <IsNotebookLocked xmlns="0687ad15-f55a-49f7-b085-0e1485237388" xsi:nil="true"/>
    <Students xmlns="0687ad15-f55a-49f7-b085-0e1485237388">
      <UserInfo>
        <DisplayName/>
        <AccountId xsi:nil="true"/>
        <AccountType/>
      </UserInfo>
    </Students>
    <Templates xmlns="0687ad15-f55a-49f7-b085-0e1485237388" xsi:nil="true"/>
    <LMS_Mappings xmlns="0687ad15-f55a-49f7-b085-0e1485237388" xsi:nil="true"/>
    <NotebookType xmlns="0687ad15-f55a-49f7-b085-0e1485237388" xsi:nil="true"/>
    <Teachers xmlns="0687ad15-f55a-49f7-b085-0e1485237388">
      <UserInfo>
        <DisplayName/>
        <AccountId xsi:nil="true"/>
        <AccountType/>
      </UserInfo>
    </Teachers>
    <Student_Groups xmlns="0687ad15-f55a-49f7-b085-0e1485237388">
      <UserInfo>
        <DisplayName/>
        <AccountId xsi:nil="true"/>
        <AccountType/>
      </UserInfo>
    </Student_Groups>
    <AppVersion xmlns="0687ad15-f55a-49f7-b085-0e1485237388" xsi:nil="true"/>
    <Owner xmlns="0687ad15-f55a-49f7-b085-0e1485237388">
      <UserInfo>
        <DisplayName/>
        <AccountId xsi:nil="true"/>
        <AccountType/>
      </UserInfo>
    </Owner>
    <Distribution_Groups xmlns="0687ad15-f55a-49f7-b085-0e1485237388" xsi:nil="true"/>
    <Has_Teacher_Only_SectionGroup xmlns="0687ad15-f55a-49f7-b085-0e1485237388" xsi:nil="true"/>
    <FolderType xmlns="0687ad15-f55a-49f7-b085-0e1485237388" xsi:nil="true"/>
    <CultureName xmlns="0687ad15-f55a-49f7-b085-0e1485237388" xsi:nil="true"/>
    <DefaultSectionNames xmlns="0687ad15-f55a-49f7-b085-0e1485237388" xsi:nil="true"/>
    <Is_Collaboration_Space_Locked xmlns="0687ad15-f55a-49f7-b085-0e1485237388" xsi:nil="true"/>
    <Teams_Channel_Section_Location xmlns="0687ad15-f55a-49f7-b085-0e1485237388" xsi:nil="true"/>
    <TeamsChannelId xmlns="0687ad15-f55a-49f7-b085-0e1485237388" xsi:nil="true"/>
    <Invited_Students xmlns="0687ad15-f55a-49f7-b085-0e1485237388" xsi:nil="true"/>
  </documentManagement>
</p:properties>
</file>

<file path=customXml/itemProps1.xml><?xml version="1.0" encoding="utf-8"?>
<ds:datastoreItem xmlns:ds="http://schemas.openxmlformats.org/officeDocument/2006/customXml" ds:itemID="{598B6C32-BA8F-47B6-A8C9-3C7997CB0D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687ad15-f55a-49f7-b085-0e1485237388"/>
    <ds:schemaRef ds:uri="db938ac4-e226-400c-b9c2-95be6078bc1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A728E74-C520-464E-A25B-CA709A50B272}">
  <ds:schemaRefs>
    <ds:schemaRef ds:uri="http://schemas.microsoft.com/sharepoint/v3/contenttype/forms"/>
  </ds:schemaRefs>
</ds:datastoreItem>
</file>

<file path=customXml/itemProps3.xml><?xml version="1.0" encoding="utf-8"?>
<ds:datastoreItem xmlns:ds="http://schemas.openxmlformats.org/officeDocument/2006/customXml" ds:itemID="{EEF49B8D-B2C2-4B24-9CBD-0236C37A5737}">
  <ds:schemaRefs>
    <ds:schemaRef ds:uri="db938ac4-e226-400c-b9c2-95be6078bc18"/>
    <ds:schemaRef ds:uri="0687ad15-f55a-49f7-b085-0e1485237388"/>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1064</TotalTime>
  <Words>375</Words>
  <Application>Microsoft Office PowerPoint</Application>
  <PresentationFormat>Custom</PresentationFormat>
  <Paragraphs>19</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Tahoma</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Broda, Mike</dc:creator>
  <cp:lastModifiedBy>Douglas, Iain</cp:lastModifiedBy>
  <cp:revision>63</cp:revision>
  <cp:lastPrinted>2022-06-23T08:29:41Z</cp:lastPrinted>
  <dcterms:created xsi:type="dcterms:W3CDTF">2022-06-22T14:25:09Z</dcterms:created>
  <dcterms:modified xsi:type="dcterms:W3CDTF">2024-05-21T13:33:28Z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0x010100AEBC3162D33D804888DA7DB284C6A050</vt:lpwstr>
  </property>
</Properties>
</file>