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10691813" cy="7559675"/>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0" d="100"/>
          <a:sy n="100" d="100"/>
        </p:scale>
        <p:origin x="140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US"/>
              <a:t>Click to edit Master title style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2878BA3-6177-4E05-BCB8-CDD33331B8E1}" type="datetimeFigureOut">
              <a:rPr lang="en-GB" smtClean="0"/>
              <a:t>21/05/2024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315379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878BA3-6177-4E05-BCB8-CDD33331B8E1}" type="datetimeFigureOut">
              <a:rPr lang="en-GB" smtClean="0"/>
              <a:t>21/05/2024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1342622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878BA3-6177-4E05-BCB8-CDD33331B8E1}" type="datetimeFigureOut">
              <a:rPr lang="en-GB" smtClean="0"/>
              <a:t>21/05/2024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103846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878BA3-6177-4E05-BCB8-CDD33331B8E1}" type="datetimeFigureOut">
              <a:rPr lang="en-GB" smtClean="0"/>
              <a:t>21/05/2024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2926125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US"/>
              <a:t>Click to edit Master title style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878BA3-6177-4E05-BCB8-CDD33331B8E1}" type="datetimeFigureOut">
              <a:rPr lang="en-GB" smtClean="0"/>
              <a:t>21/05/2024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214038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878BA3-6177-4E05-BCB8-CDD33331B8E1}" type="datetimeFigureOut">
              <a:rPr lang="en-GB" smtClean="0"/>
              <a:t>21/05/2024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2348814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2878BA3-6177-4E05-BCB8-CDD33331B8E1}" type="datetimeFigureOut">
              <a:rPr lang="en-GB" smtClean="0"/>
              <a:t>21/05/2024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465269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878BA3-6177-4E05-BCB8-CDD33331B8E1}" type="datetimeFigureOut">
              <a:rPr lang="en-GB" smtClean="0"/>
              <a:t>21/05/2024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3329214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878BA3-6177-4E05-BCB8-CDD33331B8E1}" type="datetimeFigureOut">
              <a:rPr lang="en-GB" smtClean="0"/>
              <a:t>21/05/2024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821807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US"/>
              <a:t>Click to edit Master title style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4"/>
          <p:cNvSpPr>
            <a:spLocks noGrp="1"/>
          </p:cNvSpPr>
          <p:nvPr>
            <p:ph type="dt" sz="half" idx="10"/>
          </p:nvPr>
        </p:nvSpPr>
        <p:spPr/>
        <p:txBody>
          <a:bodyPr/>
          <a:lstStyle/>
          <a:p>
            <a:fld id="{B2878BA3-6177-4E05-BCB8-CDD33331B8E1}" type="datetimeFigureOut">
              <a:rPr lang="en-GB" smtClean="0"/>
              <a:t>21/05/2024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247448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US"/>
              <a:t>Click icon to add picture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4"/>
          <p:cNvSpPr>
            <a:spLocks noGrp="1"/>
          </p:cNvSpPr>
          <p:nvPr>
            <p:ph type="dt" sz="half" idx="10"/>
          </p:nvPr>
        </p:nvSpPr>
        <p:spPr/>
        <p:txBody>
          <a:bodyPr/>
          <a:lstStyle/>
          <a:p>
            <a:fld id="{B2878BA3-6177-4E05-BCB8-CDD33331B8E1}" type="datetimeFigureOut">
              <a:rPr lang="en-GB" smtClean="0"/>
              <a:t>21/05/2024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AE5208-FFAD-4594-ABCC-E7CD52B78C87}" type="slidenum">
              <a:rPr lang="en-GB" smtClean="0"/>
              <a:t>‹#›</a:t>
            </a:fld>
            <a:endParaRPr lang="en-GB"/>
          </a:p>
        </p:txBody>
      </p:sp>
    </p:spTree>
    <p:extLst>
      <p:ext uri="{BB962C8B-B14F-4D97-AF65-F5344CB8AC3E}">
        <p14:creationId xmlns:p14="http://schemas.microsoft.com/office/powerpoint/2010/main" val="1297224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B2878BA3-6177-4E05-BCB8-CDD33331B8E1}" type="datetimeFigureOut">
              <a:rPr lang="en-GB" smtClean="0"/>
              <a:t>21/05/2024</a:t>
            </a:fld>
            <a:endParaRPr lang="en-GB"/>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91AE5208-FFAD-4594-ABCC-E7CD52B78C87}" type="slidenum">
              <a:rPr lang="en-GB" smtClean="0"/>
              <a:t>‹#›</a:t>
            </a:fld>
            <a:endParaRPr lang="en-GB"/>
          </a:p>
        </p:txBody>
      </p:sp>
    </p:spTree>
    <p:extLst>
      <p:ext uri="{BB962C8B-B14F-4D97-AF65-F5344CB8AC3E}">
        <p14:creationId xmlns:p14="http://schemas.microsoft.com/office/powerpoint/2010/main" val="28474131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s://qualifications.pearson.com/content/dam/pdf/BTEC-Firsts/Sport/2012/Specification-and-sample-assessments/9781446936603_BTECFIRST_CEC_L12_SPORT_Iss3.pdf" TargetMode="External"/><Relationship Id="rId4" Type="http://schemas.openxmlformats.org/officeDocument/2006/relationships/hyperlink" Target="https://www.macronstorenw.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Graphical user interface, website&#10;&#10;Description automatically generated">
            <a:extLst>
              <a:ext uri="{FF2B5EF4-FFF2-40B4-BE49-F238E27FC236}">
                <a16:creationId xmlns:a16="http://schemas.microsoft.com/office/drawing/2014/main" id="{3C82633D-87A4-4BFD-8865-759084411596}"/>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2841" y="-243874"/>
            <a:ext cx="10688972" cy="7559675"/>
          </a:xfrm>
          <a:prstGeom prst="rect">
            <a:avLst/>
          </a:prstGeom>
        </p:spPr>
      </p:pic>
      <p:sp>
        <p:nvSpPr>
          <p:cNvPr id="3" name="Content Placeholder 2">
            <a:extLst>
              <a:ext uri="{FF2B5EF4-FFF2-40B4-BE49-F238E27FC236}">
                <a16:creationId xmlns:a16="http://schemas.microsoft.com/office/drawing/2014/main" id="{CC031B10-0DAE-41D0-981A-F280CFD8BDD1}"/>
              </a:ext>
            </a:extLst>
          </p:cNvPr>
          <p:cNvSpPr txBox="1">
            <a:spLocks/>
          </p:cNvSpPr>
          <p:nvPr/>
        </p:nvSpPr>
        <p:spPr>
          <a:xfrm>
            <a:off x="1966826" y="299150"/>
            <a:ext cx="6778625" cy="1428736"/>
          </a:xfrm>
          <a:prstGeom prst="rect">
            <a:avLst/>
          </a:prstGeom>
        </p:spPr>
        <p:txBody>
          <a:bodyPr vert="horz" lIns="91440" tIns="45720" rIns="91440" bIns="45720" rtlCol="0">
            <a:normAutofit/>
          </a:bodyPr>
          <a:lstStyle>
            <a:lvl1pPr marL="0" indent="0" algn="ctr" defTabSz="1007943" rtl="0" eaLnBrk="1" latinLnBrk="0" hangingPunct="1">
              <a:lnSpc>
                <a:spcPct val="90000"/>
              </a:lnSpc>
              <a:spcBef>
                <a:spcPts val="1102"/>
              </a:spcBef>
              <a:buFont typeface="Arial" panose="020B0604020202020204" pitchFamily="34" charset="0"/>
              <a:buNone/>
              <a:defRPr sz="2646" kern="1200">
                <a:solidFill>
                  <a:schemeClr val="tx1"/>
                </a:solidFill>
                <a:latin typeface="+mn-lt"/>
                <a:ea typeface="+mn-ea"/>
                <a:cs typeface="+mn-cs"/>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pPr>
              <a:buFontTx/>
              <a:buNone/>
            </a:pPr>
            <a:r>
              <a:rPr lang="en-GB" sz="2800" dirty="0">
                <a:solidFill>
                  <a:schemeClr val="bg1"/>
                </a:solidFill>
              </a:rPr>
              <a:t>Level 2 First Extended Certificate in Sport </a:t>
            </a:r>
          </a:p>
        </p:txBody>
      </p:sp>
      <p:pic>
        <p:nvPicPr>
          <p:cNvPr id="4" name="Picture 2" descr="A-Level-Biology-at-Cronton-Sixth-Form-College-Widnes-Runcorn">
            <a:extLst>
              <a:ext uri="{FF2B5EF4-FFF2-40B4-BE49-F238E27FC236}">
                <a16:creationId xmlns:a16="http://schemas.microsoft.com/office/drawing/2014/main" id="{90AB1D21-CB28-4F04-AD9C-3D3BD5D3033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6017"/>
          <a:stretch/>
        </p:blipFill>
        <p:spPr bwMode="auto">
          <a:xfrm>
            <a:off x="3629810" y="1385513"/>
            <a:ext cx="3432192" cy="2150451"/>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
        <p:nvSpPr>
          <p:cNvPr id="5" name="Text Box 12">
            <a:extLst>
              <a:ext uri="{FF2B5EF4-FFF2-40B4-BE49-F238E27FC236}">
                <a16:creationId xmlns:a16="http://schemas.microsoft.com/office/drawing/2014/main" id="{3E4AAD41-7106-4FFD-AB17-57248520C026}"/>
              </a:ext>
            </a:extLst>
          </p:cNvPr>
          <p:cNvSpPr txBox="1">
            <a:spLocks noChangeArrowheads="1"/>
          </p:cNvSpPr>
          <p:nvPr/>
        </p:nvSpPr>
        <p:spPr bwMode="auto">
          <a:xfrm>
            <a:off x="197601" y="1115243"/>
            <a:ext cx="3281324" cy="1403573"/>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en-GB" sz="1100" b="1" dirty="0">
                <a:effectLst/>
                <a:latin typeface="Tahoma" panose="020B0604030504040204" pitchFamily="34" charset="0"/>
                <a:ea typeface="Times New Roman" panose="02020603050405020304" pitchFamily="18" charset="0"/>
                <a:cs typeface="Times New Roman" panose="02020603050405020304" pitchFamily="18" charset="0"/>
              </a:rPr>
              <a:t>What will happen in my first week?</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GB" sz="1100" dirty="0"/>
              <a:t>Your induction will include an introduction to your class, team building (potential trip) and group tasks. You will need practical kit as we will be completing a variety of team sports to help you get to know your classmates.</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Text Box 12">
            <a:extLst>
              <a:ext uri="{FF2B5EF4-FFF2-40B4-BE49-F238E27FC236}">
                <a16:creationId xmlns:a16="http://schemas.microsoft.com/office/drawing/2014/main" id="{684FDF16-7550-4DA8-AA4B-9AE11252FD9C}"/>
              </a:ext>
            </a:extLst>
          </p:cNvPr>
          <p:cNvSpPr txBox="1">
            <a:spLocks noChangeArrowheads="1"/>
          </p:cNvSpPr>
          <p:nvPr/>
        </p:nvSpPr>
        <p:spPr bwMode="auto">
          <a:xfrm>
            <a:off x="197601" y="2633122"/>
            <a:ext cx="3281323" cy="1403573"/>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en-GB" sz="1000" b="1" dirty="0">
                <a:effectLst/>
                <a:latin typeface="Tahoma" panose="020B0604030504040204" pitchFamily="34" charset="0"/>
                <a:ea typeface="Times New Roman" panose="02020603050405020304" pitchFamily="18" charset="0"/>
                <a:cs typeface="Times New Roman" panose="02020603050405020304" pitchFamily="18" charset="0"/>
              </a:rPr>
              <a:t>Do I need to buy any equipment or kit? </a:t>
            </a:r>
          </a:p>
          <a:p>
            <a:pPr algn="just">
              <a:lnSpc>
                <a:spcPct val="115000"/>
              </a:lnSpc>
              <a:spcAft>
                <a:spcPts val="1000"/>
              </a:spcAft>
            </a:pPr>
            <a:r>
              <a:rPr lang="en-GB" sz="1100" dirty="0"/>
              <a:t>You will need practical kit for every day you are in college; a college bundle of kit is available from Macron: </a:t>
            </a:r>
            <a:r>
              <a:rPr lang="en-GB" sz="1100" dirty="0">
                <a:hlinkClick r:id="rId4"/>
              </a:rPr>
              <a:t>https://www.macronstorenw.co.uk</a:t>
            </a:r>
            <a:r>
              <a:rPr lang="en-GB" sz="1100" dirty="0"/>
              <a:t>. You will need an A4 pad, plenty of pens, a level arch file and a memory stick to store your work.</a:t>
            </a:r>
            <a:endParaRPr lang="en-GB" sz="1100" b="1"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Text Box 12">
            <a:extLst>
              <a:ext uri="{FF2B5EF4-FFF2-40B4-BE49-F238E27FC236}">
                <a16:creationId xmlns:a16="http://schemas.microsoft.com/office/drawing/2014/main" id="{2EA019C9-0BEA-41EA-B4E3-E1CABF377594}"/>
              </a:ext>
            </a:extLst>
          </p:cNvPr>
          <p:cNvSpPr txBox="1">
            <a:spLocks noChangeArrowheads="1"/>
          </p:cNvSpPr>
          <p:nvPr/>
        </p:nvSpPr>
        <p:spPr bwMode="auto">
          <a:xfrm>
            <a:off x="3629810" y="3709518"/>
            <a:ext cx="3432192" cy="807696"/>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en-GB" sz="1100" b="1" dirty="0">
                <a:effectLst/>
                <a:latin typeface="Tahoma" panose="020B0604030504040204" pitchFamily="34" charset="0"/>
                <a:ea typeface="Times New Roman" panose="02020603050405020304" pitchFamily="18" charset="0"/>
                <a:cs typeface="Times New Roman" panose="02020603050405020304" pitchFamily="18" charset="0"/>
              </a:rPr>
              <a:t>Who will teach me?</a:t>
            </a:r>
          </a:p>
          <a:p>
            <a:pPr algn="ctr">
              <a:lnSpc>
                <a:spcPct val="115000"/>
              </a:lnSpc>
              <a:spcAft>
                <a:spcPts val="1000"/>
              </a:spcAft>
            </a:pPr>
            <a:r>
              <a:rPr lang="en-GB" sz="1100" dirty="0">
                <a:latin typeface="Tahoma" panose="020B0604030504040204" pitchFamily="34" charset="0"/>
                <a:ea typeface="Times New Roman" panose="02020603050405020304" pitchFamily="18" charset="0"/>
                <a:cs typeface="Times New Roman" panose="02020603050405020304" pitchFamily="18" charset="0"/>
              </a:rPr>
              <a:t>Faye Gaskin, Kat Buckley, Hannah Bolton &amp; Joe Batten</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Text Box 12">
            <a:extLst>
              <a:ext uri="{FF2B5EF4-FFF2-40B4-BE49-F238E27FC236}">
                <a16:creationId xmlns:a16="http://schemas.microsoft.com/office/drawing/2014/main" id="{15A2E862-44B4-43E6-A0D6-2B8757A984D5}"/>
              </a:ext>
            </a:extLst>
          </p:cNvPr>
          <p:cNvSpPr txBox="1">
            <a:spLocks noChangeArrowheads="1"/>
          </p:cNvSpPr>
          <p:nvPr/>
        </p:nvSpPr>
        <p:spPr bwMode="auto">
          <a:xfrm>
            <a:off x="7253816" y="1115243"/>
            <a:ext cx="3281324" cy="1516681"/>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en-GB" sz="1100" b="1" dirty="0">
                <a:effectLst/>
                <a:latin typeface="Tahoma" panose="020B0604030504040204" pitchFamily="34" charset="0"/>
                <a:ea typeface="Times New Roman" panose="02020603050405020304" pitchFamily="18" charset="0"/>
                <a:cs typeface="Times New Roman" panose="02020603050405020304" pitchFamily="18" charset="0"/>
              </a:rPr>
              <a:t>What can I look forward to in my first year?</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GB" sz="1100" dirty="0"/>
              <a:t>In your first year you will learn inside and outside of the classroom, guest speakers will be invited to discuss nutrition, coaching and leadership. You will also visit a number of local schools during your coaching module and participate in leading the Halton School Games. </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0" name="Text Box 12">
            <a:extLst>
              <a:ext uri="{FF2B5EF4-FFF2-40B4-BE49-F238E27FC236}">
                <a16:creationId xmlns:a16="http://schemas.microsoft.com/office/drawing/2014/main" id="{DD2AA63F-F990-4984-B713-8CB95FEBDAA3}"/>
              </a:ext>
            </a:extLst>
          </p:cNvPr>
          <p:cNvSpPr txBox="1">
            <a:spLocks noChangeArrowheads="1"/>
          </p:cNvSpPr>
          <p:nvPr/>
        </p:nvSpPr>
        <p:spPr bwMode="auto">
          <a:xfrm>
            <a:off x="7245057" y="2764922"/>
            <a:ext cx="3260860" cy="1752292"/>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en-GB" sz="1100" b="1" dirty="0">
                <a:effectLst/>
                <a:latin typeface="Tahoma" panose="020B0604030504040204" pitchFamily="34" charset="0"/>
                <a:ea typeface="Times New Roman" panose="02020603050405020304" pitchFamily="18" charset="0"/>
                <a:cs typeface="Times New Roman" panose="02020603050405020304" pitchFamily="18" charset="0"/>
              </a:rPr>
              <a:t>What will I study in my first term?</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GB" sz="1100" b="1" i="0" dirty="0">
                <a:solidFill>
                  <a:srgbClr val="0F0F0F"/>
                </a:solidFill>
                <a:effectLst/>
                <a:latin typeface="Calibri" panose="020F0502020204030204" pitchFamily="34" charset="0"/>
              </a:rPr>
              <a:t>Mandatory units: </a:t>
            </a:r>
            <a:r>
              <a:rPr lang="en-GB" sz="1100" b="0" i="0" dirty="0">
                <a:solidFill>
                  <a:srgbClr val="0F0F0F"/>
                </a:solidFill>
                <a:effectLst/>
                <a:latin typeface="Calibri" panose="020F0502020204030204" pitchFamily="34" charset="0"/>
              </a:rPr>
              <a:t>Fitness for Sport &amp; Exercise (Exam), Practical Sports Performance and Anatomy and Physiology (Exam). </a:t>
            </a:r>
            <a:r>
              <a:rPr lang="en-GB" sz="1100" b="1" dirty="0">
                <a:solidFill>
                  <a:srgbClr val="0F0F0F"/>
                </a:solidFill>
                <a:latin typeface="Calibri" panose="020F0502020204030204" pitchFamily="34" charset="0"/>
              </a:rPr>
              <a:t>O</a:t>
            </a:r>
            <a:r>
              <a:rPr lang="en-GB" sz="1100" b="1" i="0" dirty="0">
                <a:solidFill>
                  <a:srgbClr val="0F0F0F"/>
                </a:solidFill>
                <a:effectLst/>
                <a:latin typeface="Calibri" panose="020F0502020204030204" pitchFamily="34" charset="0"/>
              </a:rPr>
              <a:t>ptional specialisms: </a:t>
            </a:r>
            <a:r>
              <a:rPr lang="en-GB" sz="1100" b="0" i="0" dirty="0">
                <a:solidFill>
                  <a:srgbClr val="000000"/>
                </a:solidFill>
                <a:effectLst/>
                <a:latin typeface="Calibri" panose="020F0502020204030204" pitchFamily="34" charset="0"/>
              </a:rPr>
              <a:t>Leading Sports Activities, Designing Exercise Programmes, The Sport and Active Leisure Industry, Running a Sports Event, Training for Personal Fitness, Profiling Sports Performance and The Sports Performer in Action.</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1" name="Text Box 12">
            <a:extLst>
              <a:ext uri="{FF2B5EF4-FFF2-40B4-BE49-F238E27FC236}">
                <a16:creationId xmlns:a16="http://schemas.microsoft.com/office/drawing/2014/main" id="{40F9BBA7-86F1-413C-8F41-048540C4567E}"/>
              </a:ext>
            </a:extLst>
          </p:cNvPr>
          <p:cNvSpPr txBox="1">
            <a:spLocks noChangeArrowheads="1"/>
          </p:cNvSpPr>
          <p:nvPr/>
        </p:nvSpPr>
        <p:spPr bwMode="auto">
          <a:xfrm>
            <a:off x="197601" y="4705164"/>
            <a:ext cx="10317075" cy="1428735"/>
          </a:xfrm>
          <a:prstGeom prst="rect">
            <a:avLst/>
          </a:prstGeom>
          <a:solidFill>
            <a:srgbClr val="FFFFFF"/>
          </a:solidFill>
          <a:ln w="2857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en-GB" sz="1100" b="1" dirty="0">
                <a:effectLst/>
                <a:latin typeface="Tahoma" panose="020B0604030504040204" pitchFamily="34" charset="0"/>
                <a:ea typeface="Times New Roman" panose="02020603050405020304" pitchFamily="18" charset="0"/>
                <a:cs typeface="Times New Roman" panose="02020603050405020304" pitchFamily="18" charset="0"/>
              </a:rPr>
              <a:t>Are there any books I need to buy or useful websites I should look at?</a:t>
            </a:r>
          </a:p>
          <a:p>
            <a:pPr algn="just">
              <a:lnSpc>
                <a:spcPct val="115000"/>
              </a:lnSpc>
              <a:spcAft>
                <a:spcPts val="1000"/>
              </a:spcAft>
            </a:pPr>
            <a:r>
              <a:rPr lang="en-GB" sz="1100" dirty="0"/>
              <a:t>There are no specific books you need to buy for this course, course booklets are accessible through our learning resource centre for you, and you can access these through Solar once your course has started, if you would like to have a look at the qualification to get a head start you can visit: </a:t>
            </a:r>
          </a:p>
          <a:p>
            <a:pPr algn="just">
              <a:lnSpc>
                <a:spcPct val="115000"/>
              </a:lnSpc>
              <a:spcAft>
                <a:spcPts val="1000"/>
              </a:spcAft>
            </a:pPr>
            <a:r>
              <a:rPr lang="en-GB" sz="1100" dirty="0">
                <a:effectLst/>
                <a:latin typeface="Calibri" panose="020F0502020204030204" pitchFamily="34" charset="0"/>
                <a:ea typeface="Times New Roman" panose="02020603050405020304" pitchFamily="18" charset="0"/>
                <a:cs typeface="Times New Roman" panose="02020603050405020304" pitchFamily="18" charset="0"/>
                <a:hlinkClick r:id="rId5"/>
              </a:rPr>
              <a:t>https://qualifications.pearson.com/content/dam/pdf/BTEC-Firsts/Sport/2012/Specification-and-sample-assessments/9781446936603_BTECFIRST_CEC_L12_SPORT_Iss3.pdf</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71859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EBC3162D33D804888DA7DB284C6A050" ma:contentTypeVersion="35" ma:contentTypeDescription="Create a new document." ma:contentTypeScope="" ma:versionID="d2c72e05ddf86001f6e50b434de00544">
  <xsd:schema xmlns:xsd="http://www.w3.org/2001/XMLSchema" xmlns:xs="http://www.w3.org/2001/XMLSchema" xmlns:p="http://schemas.microsoft.com/office/2006/metadata/properties" xmlns:ns3="0687ad15-f55a-49f7-b085-0e1485237388" xmlns:ns4="db938ac4-e226-400c-b9c2-95be6078bc18" targetNamespace="http://schemas.microsoft.com/office/2006/metadata/properties" ma:root="true" ma:fieldsID="de7b2d06759b43c45e0ab3b6718df97d" ns3:_="" ns4:_="">
    <xsd:import namespace="0687ad15-f55a-49f7-b085-0e1485237388"/>
    <xsd:import namespace="db938ac4-e226-400c-b9c2-95be6078bc18"/>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Teachers" minOccurs="0"/>
                <xsd:element ref="ns3:Students" minOccurs="0"/>
                <xsd:element ref="ns3:Student_Groups" minOccurs="0"/>
                <xsd:element ref="ns3:Distribution_Groups" minOccurs="0"/>
                <xsd:element ref="ns3:LMS_Mapping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3:IsNotebookLocked" minOccurs="0"/>
                <xsd:element ref="ns3:Teams_Channel_Section_Locatio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87ad15-f55a-49f7-b085-0e14852373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NotebookType" ma:index="16" nillable="true" ma:displayName="Notebook Type" ma:internalName="NotebookType">
      <xsd:simpleType>
        <xsd:restriction base="dms:Text"/>
      </xsd:simpleType>
    </xsd:element>
    <xsd:element name="FolderType" ma:index="17" nillable="true" ma:displayName="Folder Type" ma:internalName="FolderType">
      <xsd:simpleType>
        <xsd:restriction base="dms:Text"/>
      </xsd:simpleType>
    </xsd:element>
    <xsd:element name="CultureName" ma:index="18" nillable="true" ma:displayName="Culture Name" ma:internalName="CultureName">
      <xsd:simpleType>
        <xsd:restriction base="dms:Text"/>
      </xsd:simpleType>
    </xsd:element>
    <xsd:element name="AppVersion" ma:index="19" nillable="true" ma:displayName="App Version" ma:internalName="AppVersion">
      <xsd:simpleType>
        <xsd:restriction base="dms:Text"/>
      </xsd:simpleType>
    </xsd:element>
    <xsd:element name="TeamsChannelId" ma:index="20" nillable="true" ma:displayName="Teams Channel Id" ma:internalName="TeamsChannelId">
      <xsd:simpleType>
        <xsd:restriction base="dms:Text"/>
      </xsd:simpleType>
    </xsd:element>
    <xsd:element name="Owner" ma:index="21"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2" nillable="true" ma:displayName="Math Settings" ma:internalName="Math_Settings">
      <xsd:simpleType>
        <xsd:restriction base="dms:Text"/>
      </xsd:simpleType>
    </xsd:element>
    <xsd:element name="DefaultSectionNames" ma:index="23" nillable="true" ma:displayName="Default Section Names" ma:internalName="DefaultSectionNames">
      <xsd:simpleType>
        <xsd:restriction base="dms:Note">
          <xsd:maxLength value="255"/>
        </xsd:restriction>
      </xsd:simpleType>
    </xsd:element>
    <xsd:element name="Templates" ma:index="24" nillable="true" ma:displayName="Templates" ma:internalName="Templates">
      <xsd:simpleType>
        <xsd:restriction base="dms:Note">
          <xsd:maxLength value="255"/>
        </xsd:restriction>
      </xsd:simpleType>
    </xsd:element>
    <xsd:element name="Teachers" ma:index="25"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6"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7"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8" nillable="true" ma:displayName="Distribution Groups" ma:internalName="Distribution_Groups">
      <xsd:simpleType>
        <xsd:restriction base="dms:Note">
          <xsd:maxLength value="255"/>
        </xsd:restriction>
      </xsd:simpleType>
    </xsd:element>
    <xsd:element name="LMS_Mappings" ma:index="29" nillable="true" ma:displayName="LMS Mappings" ma:internalName="LMS_Mappings">
      <xsd:simpleType>
        <xsd:restriction base="dms:Note">
          <xsd:maxLength value="255"/>
        </xsd:restriction>
      </xsd:simpleType>
    </xsd:element>
    <xsd:element name="Invited_Teachers" ma:index="30" nillable="true" ma:displayName="Invited Teachers" ma:internalName="Invited_Teachers">
      <xsd:simpleType>
        <xsd:restriction base="dms:Note">
          <xsd:maxLength value="255"/>
        </xsd:restriction>
      </xsd:simpleType>
    </xsd:element>
    <xsd:element name="Invited_Students" ma:index="31" nillable="true" ma:displayName="Invited Students" ma:internalName="Invited_Students">
      <xsd:simpleType>
        <xsd:restriction base="dms:Note">
          <xsd:maxLength value="255"/>
        </xsd:restriction>
      </xsd:simpleType>
    </xsd:element>
    <xsd:element name="Self_Registration_Enabled" ma:index="32" nillable="true" ma:displayName="Self Registration Enabled" ma:internalName="Self_Registration_Enabled">
      <xsd:simpleType>
        <xsd:restriction base="dms:Boolean"/>
      </xsd:simpleType>
    </xsd:element>
    <xsd:element name="Has_Teacher_Only_SectionGroup" ma:index="33" nillable="true" ma:displayName="Has Teacher Only SectionGroup" ma:internalName="Has_Teacher_Only_SectionGroup">
      <xsd:simpleType>
        <xsd:restriction base="dms:Boolean"/>
      </xsd:simpleType>
    </xsd:element>
    <xsd:element name="Is_Collaboration_Space_Locked" ma:index="34" nillable="true" ma:displayName="Is Collaboration Space Locked" ma:internalName="Is_Collaboration_Space_Locked">
      <xsd:simpleType>
        <xsd:restriction base="dms:Boolean"/>
      </xsd:simpleType>
    </xsd:element>
    <xsd:element name="IsNotebookLocked" ma:index="35" nillable="true" ma:displayName="Is Notebook Locked" ma:internalName="IsNotebookLocked">
      <xsd:simpleType>
        <xsd:restriction base="dms:Boolean"/>
      </xsd:simpleType>
    </xsd:element>
    <xsd:element name="Teams_Channel_Section_Location" ma:index="36" nillable="true" ma:displayName="Teams Channel Section Location" ma:internalName="Teams_Channel_Section_Location">
      <xsd:simpleType>
        <xsd:restriction base="dms:Text"/>
      </xsd:simpleType>
    </xsd:element>
    <xsd:element name="MediaServiceAutoTags" ma:index="37" nillable="true" ma:displayName="Tags" ma:internalName="MediaServiceAutoTags" ma:readOnly="true">
      <xsd:simpleType>
        <xsd:restriction base="dms:Text"/>
      </xsd:simpleType>
    </xsd:element>
    <xsd:element name="MediaServiceOCR" ma:index="38" nillable="true" ma:displayName="Extracted Text" ma:internalName="MediaServiceOCR" ma:readOnly="true">
      <xsd:simpleType>
        <xsd:restriction base="dms:Note">
          <xsd:maxLength value="255"/>
        </xsd:restriction>
      </xsd:simpleType>
    </xsd:element>
    <xsd:element name="MediaServiceGenerationTime" ma:index="39" nillable="true" ma:displayName="MediaServiceGenerationTime" ma:hidden="true" ma:internalName="MediaServiceGenerationTime" ma:readOnly="true">
      <xsd:simpleType>
        <xsd:restriction base="dms:Text"/>
      </xsd:simpleType>
    </xsd:element>
    <xsd:element name="MediaServiceEventHashCode" ma:index="40" nillable="true" ma:displayName="MediaServiceEventHashCode" ma:hidden="true" ma:internalName="MediaServiceEventHashCode" ma:readOnly="true">
      <xsd:simpleType>
        <xsd:restriction base="dms:Text"/>
      </xsd:simpleType>
    </xsd:element>
    <xsd:element name="MediaServiceLocation" ma:index="41" nillable="true" ma:displayName="Location" ma:internalName="MediaServiceLocation" ma:readOnly="true">
      <xsd:simpleType>
        <xsd:restriction base="dms:Text"/>
      </xsd:simpleType>
    </xsd:element>
    <xsd:element name="MediaLengthInSeconds" ma:index="4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b938ac4-e226-400c-b9c2-95be6078bc1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ath_Settings xmlns="0687ad15-f55a-49f7-b085-0e1485237388" xsi:nil="true"/>
    <Self_Registration_Enabled xmlns="0687ad15-f55a-49f7-b085-0e1485237388" xsi:nil="true"/>
    <Invited_Teachers xmlns="0687ad15-f55a-49f7-b085-0e1485237388" xsi:nil="true"/>
    <IsNotebookLocked xmlns="0687ad15-f55a-49f7-b085-0e1485237388" xsi:nil="true"/>
    <Students xmlns="0687ad15-f55a-49f7-b085-0e1485237388">
      <UserInfo>
        <DisplayName/>
        <AccountId xsi:nil="true"/>
        <AccountType/>
      </UserInfo>
    </Students>
    <Templates xmlns="0687ad15-f55a-49f7-b085-0e1485237388" xsi:nil="true"/>
    <LMS_Mappings xmlns="0687ad15-f55a-49f7-b085-0e1485237388" xsi:nil="true"/>
    <NotebookType xmlns="0687ad15-f55a-49f7-b085-0e1485237388" xsi:nil="true"/>
    <Teachers xmlns="0687ad15-f55a-49f7-b085-0e1485237388">
      <UserInfo>
        <DisplayName/>
        <AccountId xsi:nil="true"/>
        <AccountType/>
      </UserInfo>
    </Teachers>
    <Student_Groups xmlns="0687ad15-f55a-49f7-b085-0e1485237388">
      <UserInfo>
        <DisplayName/>
        <AccountId xsi:nil="true"/>
        <AccountType/>
      </UserInfo>
    </Student_Groups>
    <AppVersion xmlns="0687ad15-f55a-49f7-b085-0e1485237388" xsi:nil="true"/>
    <Owner xmlns="0687ad15-f55a-49f7-b085-0e1485237388">
      <UserInfo>
        <DisplayName/>
        <AccountId xsi:nil="true"/>
        <AccountType/>
      </UserInfo>
    </Owner>
    <Distribution_Groups xmlns="0687ad15-f55a-49f7-b085-0e1485237388" xsi:nil="true"/>
    <Has_Teacher_Only_SectionGroup xmlns="0687ad15-f55a-49f7-b085-0e1485237388" xsi:nil="true"/>
    <FolderType xmlns="0687ad15-f55a-49f7-b085-0e1485237388" xsi:nil="true"/>
    <CultureName xmlns="0687ad15-f55a-49f7-b085-0e1485237388" xsi:nil="true"/>
    <DefaultSectionNames xmlns="0687ad15-f55a-49f7-b085-0e1485237388" xsi:nil="true"/>
    <Is_Collaboration_Space_Locked xmlns="0687ad15-f55a-49f7-b085-0e1485237388" xsi:nil="true"/>
    <Teams_Channel_Section_Location xmlns="0687ad15-f55a-49f7-b085-0e1485237388" xsi:nil="true"/>
    <TeamsChannelId xmlns="0687ad15-f55a-49f7-b085-0e1485237388" xsi:nil="true"/>
    <Invited_Students xmlns="0687ad15-f55a-49f7-b085-0e1485237388" xsi:nil="true"/>
  </documentManagement>
</p:properties>
</file>

<file path=customXml/itemProps1.xml><?xml version="1.0" encoding="utf-8"?>
<ds:datastoreItem xmlns:ds="http://schemas.openxmlformats.org/officeDocument/2006/customXml" ds:itemID="{598B6C32-BA8F-47B6-A8C9-3C7997CB0D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687ad15-f55a-49f7-b085-0e1485237388"/>
    <ds:schemaRef ds:uri="db938ac4-e226-400c-b9c2-95be6078bc1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728E74-C520-464E-A25B-CA709A50B272}">
  <ds:schemaRefs>
    <ds:schemaRef ds:uri="http://schemas.microsoft.com/sharepoint/v3/contenttype/forms"/>
  </ds:schemaRefs>
</ds:datastoreItem>
</file>

<file path=customXml/itemProps3.xml><?xml version="1.0" encoding="utf-8"?>
<ds:datastoreItem xmlns:ds="http://schemas.openxmlformats.org/officeDocument/2006/customXml" ds:itemID="{EEF49B8D-B2C2-4B24-9CBD-0236C37A5737}">
  <ds:schemaRefs>
    <ds:schemaRef ds:uri="db938ac4-e226-400c-b9c2-95be6078bc18"/>
    <ds:schemaRef ds:uri="0687ad15-f55a-49f7-b085-0e1485237388"/>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1046</TotalTime>
  <Words>379</Words>
  <Application>Microsoft Office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Tahoma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Broda, Mike</dc:creator>
  <cp:lastModifiedBy>Douglas, Iain</cp:lastModifiedBy>
  <cp:revision>66</cp:revision>
  <cp:lastPrinted>2022-06-23T08:29:41Z</cp:lastPrinted>
  <dcterms:created xsi:type="dcterms:W3CDTF">2022-06-22T14:25:09Z</dcterms:created>
  <dcterms:modified xsi:type="dcterms:W3CDTF">2024-05-21T12:45:47Z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0x010100AEBC3162D33D804888DA7DB284C6A050</vt:lpwstr>
  </property>
</Properties>
</file>